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SemiBold"/>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3BF8C32-5B35-4D53-B6FC-76861A30FE75}">
  <a:tblStyle styleId="{A3BF8C32-5B35-4D53-B6FC-76861A30FE7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SemiBold-regular.fntdata"/><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italic.fntdata"/><Relationship Id="rId25" Type="http://schemas.openxmlformats.org/officeDocument/2006/relationships/font" Target="fonts/PlusJakartaSansSemiBold-bold.fntdata"/><Relationship Id="rId27" Type="http://schemas.openxmlformats.org/officeDocument/2006/relationships/font" Target="fonts/PlusJakartaSansSemiBold-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bb064aa5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bb064aa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13503cbd32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13503cbd3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3503cbd3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3503cbd3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13a212df76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13a212df76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13a212df7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13a212df7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13a212df76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13a212df7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13503cbd32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13503cbd32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Incas Guided Notes</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844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Using the PowerPoint,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a:t>
            </a:r>
            <a:r>
              <a:rPr lang="en" sz="1200">
                <a:solidFill>
                  <a:schemeClr val="dk1"/>
                </a:solidFill>
                <a:latin typeface="Inter"/>
                <a:ea typeface="Inter"/>
                <a:cs typeface="Inter"/>
                <a:sym typeface="Inter"/>
              </a:rPr>
              <a:t>explain</a:t>
            </a:r>
            <a:r>
              <a:rPr lang="en" sz="1200">
                <a:solidFill>
                  <a:schemeClr val="dk1"/>
                </a:solidFill>
                <a:latin typeface="Inter"/>
                <a:ea typeface="Inter"/>
                <a:cs typeface="Inter"/>
                <a:sym typeface="Inter"/>
              </a:rPr>
              <a:t> how the Incan Government was organized.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significance of Cuzco to the Incan Empire?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Incan Sun Temple in Cuzco help to legitimize the power of the Incas?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was the Mit’a System?</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Incas adapt to their environment?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Incas Guided Notes</a:t>
            </a:r>
            <a:endParaRPr sz="20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655288"/>
            <a:ext cx="6583800" cy="4192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Using the PowerPoint,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Explain the significance of the Inca Roads and how they helped the empire be successful.</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In your own words, explain the role of women in the Incan Empire.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Pedro de Cieza de Leon: “Chronicles of the Inca,” 1540</a:t>
            </a:r>
            <a:endParaRPr sz="20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655288"/>
            <a:ext cx="6583800" cy="8865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Source: Fordham University Modern History Sourcebook</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It is told for a fact of the rulers of this kingdom that in the days of their rule they had their representatives in the capitals of all the provinces, for in all these places there were larger and finer lodgings than in most of the other cities of this great kingdom, and many storehouses. They served as the head of the provinces or regions, and from every so many leagues around the tributes were brought to one of these capitals, and from so many others, to another. This was so well-organized that there was not a village that did not know where it was to send its tribute. In all these capitals the Incas had temples of the Sun, mints, and many silversmiths who did nothing but work rich pieces of gold or fair vessels of silver; large garrisons were stationed there, and a steward who was in command of them all, to whom an accounting of everything that was brought in was made, and who, in turn, had to give one of all that was issued. ...The tribute paid by each of these provinces, whether gold, silver, clothing, arms and all else they gave, was entered in the accounts of those who kept the quipus and did everything ordered by the governor in the matter of finding the soldiers or supplying whomever the Inca ordered, or making delivery to Cuzco; but when they came from the city of Cuzco to go over the accounts, or they were ordered to go to Cuzco to give an accounting, the accountants themselves gave it by the quipus, or went to give it where there could be no fraud, but everything had to come out right. Few years went by in which an accounting was not made....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As this kingdom was so vast, in each of the many provinces there were many storehouses filled with supplies and other needful things; thus, in times of war, wherever the armies went they drew upon the contents of these storehouses, without ever touching the supplies of their confederates or laying a finger on what they had in their settlements....Then the storehouses were filled up once more with the tributes paid the Inca. If there came a lean year, the storehouses were opened and the provinces were lent what they needed in the way of supplies; then, in a year of abundance, they paid back all they had received. No one who was lazy or tried to live by the work of others was tolerated; everyone had to work. Thus on certain days each lord went to his lands and took the plow in hand and cultivated the earth, and did other things. Even the Incas themselves did this to set an example. And under their system there was none such in all the kingdom, for, if he had his health, he worked and lacked for nothing; and if he was ill, he received what he needed from the storehouses. And no rich man could deck himself out in more finery than the poor, or wear different clothing, except the rulers and the headmen, who, to maintain their dignity, were allowed great freedom and privilege.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85" name="Google Shape;85;p16"/>
          <p:cNvGraphicFramePr/>
          <p:nvPr/>
        </p:nvGraphicFramePr>
        <p:xfrm>
          <a:off x="472467" y="913602"/>
          <a:ext cx="3000000" cy="3000000"/>
        </p:xfrm>
        <a:graphic>
          <a:graphicData uri="http://schemas.openxmlformats.org/drawingml/2006/table">
            <a:tbl>
              <a:tblPr>
                <a:noFill/>
                <a:tableStyleId>{A3BF8C32-5B35-4D53-B6FC-76861A30FE75}</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86" name="Google Shape;86;p16"/>
          <p:cNvGraphicFramePr/>
          <p:nvPr/>
        </p:nvGraphicFramePr>
        <p:xfrm>
          <a:off x="561691" y="4938267"/>
          <a:ext cx="3000000" cy="3000000"/>
        </p:xfrm>
        <a:graphic>
          <a:graphicData uri="http://schemas.openxmlformats.org/drawingml/2006/table">
            <a:tbl>
              <a:tblPr>
                <a:noFill/>
                <a:tableStyleId>{A3BF8C32-5B35-4D53-B6FC-76861A30FE75}</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87" name="Google Shape;8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Incas Guided Notes</a:t>
            </a:r>
            <a:endParaRPr sz="2000">
              <a:solidFill>
                <a:schemeClr val="dk1"/>
              </a:solidFill>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655288"/>
            <a:ext cx="6583800" cy="9078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Using the PowerPoint,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explain how the Incan Government was organized.</a:t>
            </a:r>
            <a:br>
              <a:rPr lang="en" sz="1200">
                <a:solidFill>
                  <a:schemeClr val="dk1"/>
                </a:solidFill>
                <a:latin typeface="Inter"/>
                <a:ea typeface="Inter"/>
                <a:cs typeface="Inter"/>
                <a:sym typeface="Inter"/>
              </a:rPr>
            </a:br>
            <a:r>
              <a:rPr lang="en" sz="1200">
                <a:solidFill>
                  <a:srgbClr val="FF0000"/>
                </a:solidFill>
                <a:latin typeface="Inter"/>
                <a:ea typeface="Inter"/>
                <a:cs typeface="Inter"/>
                <a:sym typeface="Inter"/>
              </a:rPr>
              <a:t>The government was organized into different provinces which had their own governor and bureaucracy. This created a system that was easier to rule over by having a combination of a strong centralized government that worked with more regional </a:t>
            </a:r>
            <a:r>
              <a:rPr lang="en" sz="1200">
                <a:solidFill>
                  <a:srgbClr val="FF0000"/>
                </a:solidFill>
                <a:latin typeface="Inter"/>
                <a:ea typeface="Inter"/>
                <a:cs typeface="Inter"/>
                <a:sym typeface="Inter"/>
              </a:rPr>
              <a:t>provincial governments.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significance of Cuzco to the Incan Empire?</a:t>
            </a:r>
            <a:br>
              <a:rPr lang="en" sz="1200">
                <a:solidFill>
                  <a:schemeClr val="dk1"/>
                </a:solidFill>
                <a:latin typeface="Inter"/>
                <a:ea typeface="Inter"/>
                <a:cs typeface="Inter"/>
                <a:sym typeface="Inter"/>
              </a:rPr>
            </a:br>
            <a:r>
              <a:rPr lang="en" sz="1200">
                <a:solidFill>
                  <a:srgbClr val="FF0000"/>
                </a:solidFill>
                <a:latin typeface="Inter"/>
                <a:ea typeface="Inter"/>
                <a:cs typeface="Inter"/>
                <a:sym typeface="Inter"/>
              </a:rPr>
              <a:t>Cuzco was the capital city of the Incan Empire. It was where key governmental and religious </a:t>
            </a:r>
            <a:r>
              <a:rPr lang="en" sz="1200">
                <a:solidFill>
                  <a:srgbClr val="FF0000"/>
                </a:solidFill>
                <a:latin typeface="Inter"/>
                <a:ea typeface="Inter"/>
                <a:cs typeface="Inter"/>
                <a:sym typeface="Inter"/>
              </a:rPr>
              <a:t>buildings</a:t>
            </a:r>
            <a:r>
              <a:rPr lang="en" sz="1200">
                <a:solidFill>
                  <a:srgbClr val="FF0000"/>
                </a:solidFill>
                <a:latin typeface="Inter"/>
                <a:ea typeface="Inter"/>
                <a:cs typeface="Inter"/>
                <a:sym typeface="Inter"/>
              </a:rPr>
              <a:t> were, and was also a major trade </a:t>
            </a:r>
            <a:r>
              <a:rPr lang="en" sz="1200">
                <a:solidFill>
                  <a:srgbClr val="FF0000"/>
                </a:solidFill>
                <a:latin typeface="Inter"/>
                <a:ea typeface="Inter"/>
                <a:cs typeface="Inter"/>
                <a:sym typeface="Inter"/>
              </a:rPr>
              <a:t>center</a:t>
            </a:r>
            <a:r>
              <a:rPr lang="en" sz="1200">
                <a:solidFill>
                  <a:srgbClr val="FF0000"/>
                </a:solidFill>
                <a:latin typeface="Inter"/>
                <a:ea typeface="Inter"/>
                <a:cs typeface="Inter"/>
                <a:sym typeface="Inter"/>
              </a:rPr>
              <a: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Incan Sun Temple in Cuzco help to legitimize the power of the Incas?</a:t>
            </a:r>
            <a:br>
              <a:rPr lang="en" sz="1200">
                <a:solidFill>
                  <a:schemeClr val="dk1"/>
                </a:solidFill>
                <a:latin typeface="Inter"/>
                <a:ea typeface="Inter"/>
                <a:cs typeface="Inter"/>
                <a:sym typeface="Inter"/>
              </a:rPr>
            </a:br>
            <a:r>
              <a:rPr lang="en" sz="1200">
                <a:solidFill>
                  <a:srgbClr val="FF0000"/>
                </a:solidFill>
                <a:latin typeface="Inter"/>
                <a:ea typeface="Inter"/>
                <a:cs typeface="Inter"/>
                <a:sym typeface="Inter"/>
              </a:rPr>
              <a:t>The Sun Temple was an example of monumental architecture, meaning that it displayed the wealth and </a:t>
            </a:r>
            <a:r>
              <a:rPr lang="en" sz="1200">
                <a:solidFill>
                  <a:srgbClr val="FF0000"/>
                </a:solidFill>
                <a:latin typeface="Inter"/>
                <a:ea typeface="Inter"/>
                <a:cs typeface="Inter"/>
                <a:sym typeface="Inter"/>
              </a:rPr>
              <a:t>power</a:t>
            </a:r>
            <a:r>
              <a:rPr lang="en" sz="1200">
                <a:solidFill>
                  <a:srgbClr val="FF0000"/>
                </a:solidFill>
                <a:latin typeface="Inter"/>
                <a:ea typeface="Inter"/>
                <a:cs typeface="Inter"/>
                <a:sym typeface="Inter"/>
              </a:rPr>
              <a:t> of the empire through the grandiose looks of the </a:t>
            </a:r>
            <a:r>
              <a:rPr lang="en" sz="1200">
                <a:solidFill>
                  <a:srgbClr val="FF0000"/>
                </a:solidFill>
                <a:latin typeface="Inter"/>
                <a:ea typeface="Inter"/>
                <a:cs typeface="Inter"/>
                <a:sym typeface="Inter"/>
              </a:rPr>
              <a:t>temple</a:t>
            </a:r>
            <a:r>
              <a:rPr lang="en" sz="1200">
                <a:solidFill>
                  <a:srgbClr val="FF0000"/>
                </a:solidFill>
                <a:latin typeface="Inter"/>
                <a:ea typeface="Inter"/>
                <a:cs typeface="Inter"/>
                <a:sym typeface="Inter"/>
              </a:rPr>
              <a:t>. This demonstrated the power of the empire by showing they had the resources to create such an impressive building and also displayed the importance of </a:t>
            </a:r>
            <a:r>
              <a:rPr lang="en" sz="1200">
                <a:solidFill>
                  <a:srgbClr val="FF0000"/>
                </a:solidFill>
                <a:latin typeface="Inter"/>
                <a:ea typeface="Inter"/>
                <a:cs typeface="Inter"/>
                <a:sym typeface="Inter"/>
              </a:rPr>
              <a:t>religion</a:t>
            </a:r>
            <a:r>
              <a:rPr lang="en" sz="1200">
                <a:solidFill>
                  <a:srgbClr val="FF0000"/>
                </a:solidFill>
                <a:latin typeface="Inter"/>
                <a:ea typeface="Inter"/>
                <a:cs typeface="Inter"/>
                <a:sym typeface="Inter"/>
              </a:rPr>
              <a:t> in their empire.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What was the Mit’a System?</a:t>
            </a:r>
            <a:br>
              <a:rPr lang="en" sz="1200">
                <a:solidFill>
                  <a:schemeClr val="dk1"/>
                </a:solidFill>
                <a:latin typeface="Inter"/>
                <a:ea typeface="Inter"/>
                <a:cs typeface="Inter"/>
                <a:sym typeface="Inter"/>
              </a:rPr>
            </a:br>
            <a:r>
              <a:rPr lang="en" sz="1200">
                <a:solidFill>
                  <a:srgbClr val="FF0000"/>
                </a:solidFill>
                <a:latin typeface="Inter"/>
                <a:ea typeface="Inter"/>
                <a:cs typeface="Inter"/>
                <a:sym typeface="Inter"/>
              </a:rPr>
              <a:t>Incan people worked for state tax</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Incas adapt to their environment?</a:t>
            </a:r>
            <a:br>
              <a:rPr lang="en" sz="1200">
                <a:solidFill>
                  <a:schemeClr val="dk1"/>
                </a:solidFill>
                <a:latin typeface="Inter"/>
                <a:ea typeface="Inter"/>
                <a:cs typeface="Inter"/>
                <a:sym typeface="Inter"/>
              </a:rPr>
            </a:br>
            <a:r>
              <a:rPr lang="en" sz="1200">
                <a:solidFill>
                  <a:srgbClr val="FF0000"/>
                </a:solidFill>
                <a:latin typeface="Inter"/>
                <a:ea typeface="Inter"/>
                <a:cs typeface="Inter"/>
                <a:sym typeface="Inter"/>
              </a:rPr>
              <a:t>Much of their empire was built in the mountains, so they had to find ways to build cities and grow </a:t>
            </a:r>
            <a:r>
              <a:rPr lang="en" sz="1200">
                <a:solidFill>
                  <a:srgbClr val="FF0000"/>
                </a:solidFill>
                <a:latin typeface="Inter"/>
                <a:ea typeface="Inter"/>
                <a:cs typeface="Inter"/>
                <a:sym typeface="Inter"/>
              </a:rPr>
              <a:t>agriculture</a:t>
            </a:r>
            <a:r>
              <a:rPr lang="en" sz="1200">
                <a:solidFill>
                  <a:srgbClr val="FF0000"/>
                </a:solidFill>
                <a:latin typeface="Inter"/>
                <a:ea typeface="Inter"/>
                <a:cs typeface="Inter"/>
                <a:sym typeface="Inter"/>
              </a:rPr>
              <a:t> in this environment. They used terrace farming along sides of the mountains to grow their crops.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The Incas Guided Notes</a:t>
            </a:r>
            <a:endParaRPr sz="2000">
              <a:solidFill>
                <a:schemeClr val="dk1"/>
              </a:solidFill>
              <a:latin typeface="Halant"/>
              <a:ea typeface="Halant"/>
              <a:cs typeface="Halant"/>
              <a:sym typeface="Halant"/>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9" name="Google Shape;109;p18"/>
          <p:cNvSpPr txBox="1"/>
          <p:nvPr/>
        </p:nvSpPr>
        <p:spPr>
          <a:xfrm>
            <a:off x="594300" y="655288"/>
            <a:ext cx="6583800" cy="4830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Using the PowerPoint,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Explain the significance of the Inca Roads and how they helped the empire be successful.</a:t>
            </a:r>
            <a:br>
              <a:rPr lang="en" sz="1200">
                <a:solidFill>
                  <a:schemeClr val="dk1"/>
                </a:solidFill>
                <a:latin typeface="Inter"/>
                <a:ea typeface="Inter"/>
                <a:cs typeface="Inter"/>
                <a:sym typeface="Inter"/>
              </a:rPr>
            </a:br>
            <a:r>
              <a:rPr lang="en" sz="1200">
                <a:solidFill>
                  <a:srgbClr val="FF0000"/>
                </a:solidFill>
                <a:latin typeface="Inter"/>
                <a:ea typeface="Inter"/>
                <a:cs typeface="Inter"/>
                <a:sym typeface="Inter"/>
              </a:rPr>
              <a:t>The Inca roads covered the empire and </a:t>
            </a:r>
            <a:r>
              <a:rPr lang="en" sz="1200">
                <a:solidFill>
                  <a:srgbClr val="FF0000"/>
                </a:solidFill>
                <a:latin typeface="Inter"/>
                <a:ea typeface="Inter"/>
                <a:cs typeface="Inter"/>
                <a:sym typeface="Inter"/>
              </a:rPr>
              <a:t>connected</a:t>
            </a:r>
            <a:r>
              <a:rPr lang="en" sz="1200">
                <a:solidFill>
                  <a:srgbClr val="FF0000"/>
                </a:solidFill>
                <a:latin typeface="Inter"/>
                <a:ea typeface="Inter"/>
                <a:cs typeface="Inter"/>
                <a:sym typeface="Inter"/>
              </a:rPr>
              <a:t> it. The construction of these roads was key to the success of the empire because it made it easier to transport military and other resources, as well as improved communication within the empire and fostered long-distance trade.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In your own words, explain the role of women in the Incan Empire.</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lang="en" sz="1200">
                <a:solidFill>
                  <a:srgbClr val="FF0000"/>
                </a:solidFill>
                <a:latin typeface="Inter"/>
                <a:ea typeface="Inter"/>
                <a:cs typeface="Inter"/>
                <a:sym typeface="Inter"/>
              </a:rPr>
              <a:t>Men and women had their own separate spheres they operated within in the society. Women held power as Chosen Women, who lived in temple convents and were trained to prepare ritual food, maintain sacred fires, and make textiles.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15" name="Google Shape;115;p19"/>
          <p:cNvGraphicFramePr/>
          <p:nvPr/>
        </p:nvGraphicFramePr>
        <p:xfrm>
          <a:off x="472467" y="913602"/>
          <a:ext cx="3000000" cy="3000000"/>
        </p:xfrm>
        <a:graphic>
          <a:graphicData uri="http://schemas.openxmlformats.org/drawingml/2006/table">
            <a:tbl>
              <a:tblPr>
                <a:noFill/>
                <a:tableStyleId>{A3BF8C32-5B35-4D53-B6FC-76861A30FE75}</a:tableStyleId>
              </a:tblPr>
              <a:tblGrid>
                <a:gridCol w="2043725"/>
                <a:gridCol w="2510200"/>
                <a:gridCol w="2276975"/>
              </a:tblGrid>
              <a:tr h="30476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rgbClr val="FF0000"/>
                          </a:solidFill>
                          <a:latin typeface="Inter"/>
                          <a:ea typeface="Inter"/>
                          <a:cs typeface="Inter"/>
                          <a:sym typeface="Inter"/>
                        </a:rPr>
                        <a:t>Other Europeans who had an interest in the New World.</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lang="en" sz="1000">
                          <a:solidFill>
                            <a:srgbClr val="FF0000"/>
                          </a:solidFill>
                          <a:latin typeface="Inter"/>
                          <a:ea typeface="Inter"/>
                          <a:cs typeface="Inter"/>
                          <a:sym typeface="Inter"/>
                        </a:rPr>
                        <a:t>The voice of the Incas themselves.</a:t>
                      </a:r>
                      <a:endParaRPr sz="1000">
                        <a:solidFill>
                          <a:srgbClr val="FF0000"/>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rgbClr val="FF0000"/>
                          </a:solidFill>
                          <a:latin typeface="Inter"/>
                          <a:ea typeface="Inter"/>
                          <a:cs typeface="Inter"/>
                          <a:sym typeface="Inter"/>
                        </a:rPr>
                        <a:t>This was written in 1540 by Pedro Cieza de Leon.</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rgbClr val="FF0000"/>
                          </a:solidFill>
                          <a:latin typeface="Inter"/>
                          <a:ea typeface="Inter"/>
                          <a:cs typeface="Inter"/>
                          <a:sym typeface="Inter"/>
                        </a:rPr>
                        <a:t>The Age of Discovery began and the Spanish were conquering and colonizing the Americas.</a:t>
                      </a:r>
                      <a:endParaRPr sz="1000">
                        <a:solidFill>
                          <a:srgbClr val="FF0000"/>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rgbClr val="FF0000"/>
                          </a:solidFill>
                          <a:latin typeface="Inter"/>
                          <a:ea typeface="Inter"/>
                          <a:cs typeface="Inter"/>
                          <a:sym typeface="Inter"/>
                        </a:rPr>
                        <a:t>Its purpose is to inform Europeans about the Inca Empire.</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rgbClr val="FF0000"/>
                          </a:solidFill>
                          <a:latin typeface="Inter"/>
                          <a:ea typeface="Inter"/>
                          <a:cs typeface="Inter"/>
                          <a:sym typeface="Inter"/>
                        </a:rPr>
                        <a:t>There is a large focus on the wealth of the Inca Empire, perhaps showing the European desire to gain wealth from their conquest in the Americas.</a:t>
                      </a:r>
                      <a:endParaRPr sz="1000">
                        <a:solidFill>
                          <a:srgbClr val="FF0000"/>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rgbClr val="FF0000"/>
                          </a:solidFill>
                          <a:latin typeface="Inter"/>
                          <a:ea typeface="Inter"/>
                          <a:cs typeface="Inter"/>
                          <a:sym typeface="Inter"/>
                        </a:rPr>
                        <a:t>As a European, </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rgbClr val="FF0000"/>
                          </a:solidFill>
                          <a:latin typeface="Inter"/>
                          <a:ea typeface="Inter"/>
                          <a:cs typeface="Inter"/>
                          <a:sym typeface="Inter"/>
                        </a:rPr>
                        <a:t>Many Europeans saw the indigenous populations as inferior to the Europeans themselves- they thought they were “uncivilized.”</a:t>
                      </a:r>
                      <a:endParaRPr sz="1000">
                        <a:solidFill>
                          <a:srgbClr val="FF0000"/>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rgbClr val="FF0000"/>
                          </a:solidFill>
                          <a:latin typeface="Inter"/>
                          <a:ea typeface="Inter"/>
                          <a:cs typeface="Inter"/>
                          <a:sym typeface="Inter"/>
                        </a:rPr>
                        <a:t>It gives historians a glimpse into what the Incan Empire was like before its decline, even though it is from a European perspective- it talks about administration, tribute, religion, the capital city, etc.</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rgbClr val="FF0000"/>
                          </a:solidFill>
                          <a:latin typeface="Inter"/>
                          <a:ea typeface="Inter"/>
                          <a:cs typeface="Inter"/>
                          <a:sym typeface="Inter"/>
                        </a:rPr>
                        <a:t>It discusses the work ethic of the Inca people, which was likely of note because the Inca later </a:t>
                      </a:r>
                      <a:r>
                        <a:rPr lang="en" sz="1000">
                          <a:solidFill>
                            <a:srgbClr val="FF0000"/>
                          </a:solidFill>
                          <a:latin typeface="Inter"/>
                          <a:ea typeface="Inter"/>
                          <a:cs typeface="Inter"/>
                          <a:sym typeface="Inter"/>
                        </a:rPr>
                        <a:t>became</a:t>
                      </a:r>
                      <a:r>
                        <a:rPr lang="en" sz="1000">
                          <a:solidFill>
                            <a:srgbClr val="FF0000"/>
                          </a:solidFill>
                          <a:latin typeface="Inter"/>
                          <a:ea typeface="Inter"/>
                          <a:cs typeface="Inter"/>
                          <a:sym typeface="Inter"/>
                        </a:rPr>
                        <a:t> used for coerced labor by the Europeans.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rgbClr val="FF0000"/>
                          </a:solidFill>
                          <a:latin typeface="Inter"/>
                          <a:ea typeface="Inter"/>
                          <a:cs typeface="Inter"/>
                          <a:sym typeface="Inter"/>
                        </a:rPr>
                        <a:t>“They served as the head of the provinces or regions, and from every so many leagues around the tributes were brought to one of these capitals, and from so many others, to another. This was so well-organized that there was not a village that did not know where it was to send its tribute.”- This shows us how organized the Incan Empire’s government was as it had a well-established system of taxation in place that everyone understood and adhered to.</a:t>
                      </a:r>
                      <a:endParaRPr sz="1000">
                        <a:solidFill>
                          <a:srgbClr val="FF0000"/>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16" name="Google Shape;116;p19"/>
          <p:cNvGraphicFramePr/>
          <p:nvPr/>
        </p:nvGraphicFramePr>
        <p:xfrm>
          <a:off x="561691" y="4938267"/>
          <a:ext cx="3000000" cy="3000000"/>
        </p:xfrm>
        <a:graphic>
          <a:graphicData uri="http://schemas.openxmlformats.org/drawingml/2006/table">
            <a:tbl>
              <a:tblPr>
                <a:noFill/>
                <a:tableStyleId>{A3BF8C32-5B35-4D53-B6FC-76861A30FE75}</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rPr lang="en" sz="800">
                          <a:solidFill>
                            <a:srgbClr val="FF0000"/>
                          </a:solidFill>
                          <a:latin typeface="Inter"/>
                          <a:ea typeface="Inter"/>
                          <a:cs typeface="Inter"/>
                          <a:sym typeface="Inter"/>
                        </a:rPr>
                        <a:t>Answers will vary</a:t>
                      </a:r>
                      <a:endParaRPr sz="800">
                        <a:solidFill>
                          <a:srgbClr val="FF0000"/>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17" name="Google Shape;117;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8" name="Google Shape;118;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